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9" r:id="rId4"/>
    <p:sldId id="272" r:id="rId5"/>
    <p:sldId id="260" r:id="rId6"/>
    <p:sldId id="261" r:id="rId7"/>
    <p:sldId id="262" r:id="rId8"/>
    <p:sldId id="274" r:id="rId9"/>
    <p:sldId id="263" r:id="rId10"/>
    <p:sldId id="266" r:id="rId11"/>
    <p:sldId id="267" r:id="rId12"/>
    <p:sldId id="270" r:id="rId13"/>
    <p:sldId id="268" r:id="rId14"/>
    <p:sldId id="269" r:id="rId15"/>
    <p:sldId id="271" r:id="rId16"/>
    <p:sldId id="275" r:id="rId17"/>
    <p:sldId id="273" r:id="rId18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77" autoAdjust="0"/>
    <p:restoredTop sz="94660"/>
  </p:normalViewPr>
  <p:slideViewPr>
    <p:cSldViewPr>
      <p:cViewPr varScale="1">
        <p:scale>
          <a:sx n="124" d="100"/>
          <a:sy n="124" d="100"/>
        </p:scale>
        <p:origin x="12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C218876-22C8-4C70-80DE-C742CD991E95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11413" y="549275"/>
            <a:ext cx="4176712" cy="89376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/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11413" y="1341438"/>
            <a:ext cx="4176712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/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173788" y="333375"/>
            <a:ext cx="1638300" cy="561657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58888" y="333375"/>
            <a:ext cx="4762500" cy="56165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58888" y="1196975"/>
            <a:ext cx="3163887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5175" y="1196975"/>
            <a:ext cx="3165475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3350" y="333375"/>
            <a:ext cx="6408738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58888" y="1196975"/>
            <a:ext cx="6481762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41480-AED8-4BB7-F64E-26D33CFCD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264" y="-21332"/>
            <a:ext cx="9324527" cy="69629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455B31-E319-E36E-E335-97F076CEDFC8}"/>
              </a:ext>
            </a:extLst>
          </p:cNvPr>
          <p:cNvSpPr txBox="1"/>
          <p:nvPr/>
        </p:nvSpPr>
        <p:spPr>
          <a:xfrm>
            <a:off x="971600" y="188640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Language Movement (1948 and 1952)</a:t>
            </a:r>
            <a:endParaRPr lang="en-BD" sz="54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1A951E-B602-B1CB-AE5C-ACD90379360F}"/>
              </a:ext>
            </a:extLst>
          </p:cNvPr>
          <p:cNvSpPr txBox="1"/>
          <p:nvPr/>
        </p:nvSpPr>
        <p:spPr>
          <a:xfrm>
            <a:off x="179512" y="1120676"/>
            <a:ext cx="62646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400" b="1" u="sng" dirty="0">
                <a:effectLst/>
                <a:latin typeface="Helvetica" pitchFamily="2" charset="0"/>
              </a:rPr>
              <a:t>1948</a:t>
            </a:r>
            <a:r>
              <a:rPr lang="en-GB" sz="2400" b="1" dirty="0">
                <a:effectLst/>
                <a:latin typeface="+mn-lt"/>
              </a:rPr>
              <a:t> :</a:t>
            </a:r>
          </a:p>
          <a:p>
            <a:pPr algn="just"/>
            <a:endParaRPr lang="en-GB" sz="2400" b="1" dirty="0">
              <a:effectLst/>
              <a:latin typeface="+mn-lt"/>
            </a:endParaRPr>
          </a:p>
          <a:p>
            <a:pPr algn="just"/>
            <a:r>
              <a:rPr lang="en-GB" sz="2400" b="1" u="sng" dirty="0">
                <a:effectLst/>
                <a:latin typeface="Helvetica" pitchFamily="2" charset="0"/>
              </a:rPr>
              <a:t>March 24</a:t>
            </a:r>
            <a:r>
              <a:rPr lang="en-GB" sz="2400" b="1" dirty="0">
                <a:effectLst/>
                <a:latin typeface="Helvetica" pitchFamily="2" charset="0"/>
              </a:rPr>
              <a:t> </a:t>
            </a:r>
            <a:r>
              <a:rPr lang="en-GB" sz="2400" dirty="0">
                <a:effectLst/>
                <a:latin typeface="+mn-lt"/>
              </a:rPr>
              <a:t>: Again Jinnah Declared, "Urdu and only Urdu" as the only state language of</a:t>
            </a:r>
          </a:p>
          <a:p>
            <a:pPr algn="just"/>
            <a:r>
              <a:rPr lang="en-GB" sz="2400" dirty="0">
                <a:effectLst/>
                <a:latin typeface="+mn-lt"/>
              </a:rPr>
              <a:t>Pakistan in Curzon hall. Then the present students protested by crying out collectively "no, no" in loud voice.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11EB13-BE19-5D4A-3E54-FD9275C4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116632"/>
            <a:ext cx="7273106" cy="508000"/>
          </a:xfrm>
        </p:spPr>
        <p:txBody>
          <a:bodyPr/>
          <a:lstStyle/>
          <a:p>
            <a:r>
              <a:rPr lang="en-BD" b="1" u="sng" dirty="0">
                <a:solidFill>
                  <a:schemeClr val="bg1"/>
                </a:solidFill>
              </a:rPr>
              <a:t>Background of Language Movement</a:t>
            </a:r>
            <a:endParaRPr lang="en-B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04075-31AE-3F6D-147E-3ED733F5D57A}"/>
              </a:ext>
            </a:extLst>
          </p:cNvPr>
          <p:cNvSpPr txBox="1"/>
          <p:nvPr/>
        </p:nvSpPr>
        <p:spPr>
          <a:xfrm>
            <a:off x="179512" y="4005064"/>
            <a:ext cx="64819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u="sng" dirty="0">
                <a:effectLst/>
                <a:latin typeface="Helvetica" pitchFamily="2" charset="0"/>
              </a:rPr>
              <a:t>1949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effectLst/>
                <a:latin typeface="Helvetica" pitchFamily="2" charset="0"/>
              </a:rPr>
              <a:t>:</a:t>
            </a:r>
          </a:p>
          <a:p>
            <a:endParaRPr lang="en-GB" sz="2400" b="1" dirty="0">
              <a:effectLst/>
              <a:latin typeface="Helvetica" pitchFamily="2" charset="0"/>
            </a:endParaRPr>
          </a:p>
          <a:p>
            <a:r>
              <a:rPr lang="en-GB" sz="2400" b="1" u="sng" dirty="0">
                <a:effectLst/>
                <a:latin typeface="Helvetica" pitchFamily="2" charset="0"/>
              </a:rPr>
              <a:t>June 23</a:t>
            </a:r>
            <a:r>
              <a:rPr lang="en-GB" sz="2400" b="1" dirty="0">
                <a:effectLst/>
                <a:latin typeface="Helvetica" pitchFamily="2" charset="0"/>
              </a:rPr>
              <a:t> :</a:t>
            </a:r>
            <a:r>
              <a:rPr lang="en-GB" sz="2400" b="1" dirty="0">
                <a:latin typeface="Helvetica" pitchFamily="2" charset="0"/>
              </a:rPr>
              <a:t> </a:t>
            </a:r>
            <a:r>
              <a:rPr lang="en-GB" sz="2400" dirty="0" err="1">
                <a:effectLst/>
                <a:latin typeface="Helvetica" pitchFamily="2" charset="0"/>
              </a:rPr>
              <a:t>Awami</a:t>
            </a:r>
            <a:r>
              <a:rPr lang="en-GB" sz="2400" dirty="0">
                <a:effectLst/>
                <a:latin typeface="Helvetica" pitchFamily="2" charset="0"/>
              </a:rPr>
              <a:t> Muslim League was formed by </a:t>
            </a:r>
            <a:r>
              <a:rPr lang="en-GB" sz="2400" dirty="0" err="1">
                <a:effectLst/>
                <a:latin typeface="Helvetica" pitchFamily="2" charset="0"/>
              </a:rPr>
              <a:t>Mwaulana</a:t>
            </a:r>
            <a:r>
              <a:rPr lang="en-GB" sz="2400" dirty="0">
                <a:effectLst/>
                <a:latin typeface="Helvetica" pitchFamily="2" charset="0"/>
              </a:rPr>
              <a:t> Abdul Hamid Khan </a:t>
            </a:r>
            <a:r>
              <a:rPr lang="en-GB" sz="2400" dirty="0" err="1">
                <a:effectLst/>
                <a:latin typeface="Helvetica" pitchFamily="2" charset="0"/>
              </a:rPr>
              <a:t>Bhashani</a:t>
            </a:r>
            <a:r>
              <a:rPr lang="en-GB" sz="2400" dirty="0">
                <a:effectLst/>
                <a:latin typeface="Helvetica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E4A936-5A2F-F918-ADC2-978069CB3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460" y="2077780"/>
            <a:ext cx="2482540" cy="309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62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0CED9F-F9D3-E157-E78C-5E2E35BB0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116632"/>
            <a:ext cx="7200800" cy="508000"/>
          </a:xfrm>
        </p:spPr>
        <p:txBody>
          <a:bodyPr/>
          <a:lstStyle/>
          <a:p>
            <a:r>
              <a:rPr lang="en-BD" b="1" u="sng" dirty="0">
                <a:solidFill>
                  <a:schemeClr val="bg1"/>
                </a:solidFill>
              </a:rPr>
              <a:t>Background of Language Movement</a:t>
            </a:r>
            <a:endParaRPr lang="en-B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6A55D-E654-86AB-E10B-D22D75EBEFCA}"/>
              </a:ext>
            </a:extLst>
          </p:cNvPr>
          <p:cNvSpPr txBox="1"/>
          <p:nvPr/>
        </p:nvSpPr>
        <p:spPr>
          <a:xfrm>
            <a:off x="107504" y="943422"/>
            <a:ext cx="741682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400" b="1" u="sng" dirty="0">
                <a:effectLst/>
                <a:latin typeface="Helvetica" pitchFamily="2" charset="0"/>
              </a:rPr>
              <a:t>1952</a:t>
            </a:r>
            <a:r>
              <a:rPr lang="en-GB" sz="2400" b="1" dirty="0">
                <a:effectLst/>
                <a:latin typeface="+mn-lt"/>
              </a:rPr>
              <a:t> :</a:t>
            </a:r>
          </a:p>
          <a:p>
            <a:pPr algn="just">
              <a:lnSpc>
                <a:spcPct val="150000"/>
              </a:lnSpc>
            </a:pPr>
            <a:r>
              <a:rPr lang="en-GB" sz="2400" b="1" u="sng" dirty="0">
                <a:effectLst/>
                <a:latin typeface="Helvetica" pitchFamily="2" charset="0"/>
              </a:rPr>
              <a:t>January 26</a:t>
            </a:r>
            <a:r>
              <a:rPr lang="en-GB" sz="2400" b="1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effectLst/>
                <a:latin typeface="+mn-lt"/>
              </a:rPr>
              <a:t>:</a:t>
            </a:r>
            <a:r>
              <a:rPr lang="en-GB" sz="2400" b="1" dirty="0">
                <a:latin typeface="+mn-lt"/>
              </a:rPr>
              <a:t> </a:t>
            </a:r>
            <a:r>
              <a:rPr lang="en-GB" sz="2400" dirty="0">
                <a:effectLst/>
                <a:latin typeface="+mn-lt"/>
              </a:rPr>
              <a:t>Nazimuddin declared "Only Urdu" as</a:t>
            </a:r>
          </a:p>
          <a:p>
            <a:pPr algn="just"/>
            <a:r>
              <a:rPr lang="en-GB" sz="2400" dirty="0">
                <a:effectLst/>
                <a:latin typeface="+mn-lt"/>
              </a:rPr>
              <a:t>the state language in Paltan Maidan, Dhaka. This enraged the people of East Pakistan.</a:t>
            </a:r>
          </a:p>
          <a:p>
            <a:pPr algn="just"/>
            <a:endParaRPr lang="en-GB" sz="2400" dirty="0">
              <a:effectLst/>
              <a:latin typeface="+mn-lt"/>
            </a:endParaRPr>
          </a:p>
          <a:p>
            <a:pPr algn="just"/>
            <a:r>
              <a:rPr lang="en-GB" sz="2400" b="1" u="sng" dirty="0">
                <a:effectLst/>
                <a:latin typeface="Helvetica" pitchFamily="2" charset="0"/>
              </a:rPr>
              <a:t>February 4</a:t>
            </a:r>
            <a:r>
              <a:rPr lang="en-GB" sz="2400" b="1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effectLst/>
                <a:latin typeface="+mn-lt"/>
              </a:rPr>
              <a:t>:</a:t>
            </a:r>
            <a:r>
              <a:rPr lang="en-GB" sz="2400" dirty="0">
                <a:effectLst/>
                <a:latin typeface="+mn-lt"/>
              </a:rPr>
              <a:t> </a:t>
            </a:r>
            <a:r>
              <a:rPr lang="en-GB" sz="2400" dirty="0" err="1">
                <a:effectLst/>
                <a:latin typeface="+mn-lt"/>
              </a:rPr>
              <a:t>Adbul</a:t>
            </a:r>
            <a:r>
              <a:rPr lang="en-GB" sz="2400" dirty="0">
                <a:effectLst/>
                <a:latin typeface="+mn-lt"/>
              </a:rPr>
              <a:t> Matin formed "Dhaka University's State Language Committee" in Language protest.</a:t>
            </a:r>
          </a:p>
          <a:p>
            <a:pPr algn="just"/>
            <a:r>
              <a:rPr lang="en-GB" sz="2400" dirty="0" err="1">
                <a:effectLst/>
                <a:latin typeface="+mn-lt"/>
              </a:rPr>
              <a:t>Shorbodolio</a:t>
            </a:r>
            <a:r>
              <a:rPr lang="en-GB" sz="2400" dirty="0">
                <a:effectLst/>
                <a:latin typeface="+mn-lt"/>
              </a:rPr>
              <a:t> </a:t>
            </a:r>
            <a:r>
              <a:rPr lang="en-GB" sz="2400" dirty="0" err="1">
                <a:effectLst/>
                <a:latin typeface="+mn-lt"/>
              </a:rPr>
              <a:t>Kendrio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effectLst/>
                <a:latin typeface="+mn-lt"/>
              </a:rPr>
              <a:t>Rashtrobhasha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effectLst/>
                <a:latin typeface="+mn-lt"/>
              </a:rPr>
              <a:t>Kormi</a:t>
            </a:r>
            <a:r>
              <a:rPr lang="en-GB" sz="2400" dirty="0">
                <a:effectLst/>
                <a:latin typeface="+mn-lt"/>
              </a:rPr>
              <a:t> </a:t>
            </a:r>
            <a:r>
              <a:rPr lang="en-GB" sz="2400" dirty="0" err="1">
                <a:effectLst/>
                <a:latin typeface="+mn-lt"/>
              </a:rPr>
              <a:t>Porishod</a:t>
            </a:r>
            <a:r>
              <a:rPr lang="en-GB" sz="2400" dirty="0">
                <a:effectLst/>
                <a:latin typeface="+mn-lt"/>
              </a:rPr>
              <a:t> decided to declare February 21 as the day for strikes throughout the province terming the day as "Bhasha </a:t>
            </a:r>
            <a:r>
              <a:rPr lang="en-GB" sz="2400" dirty="0" err="1">
                <a:effectLst/>
                <a:latin typeface="+mn-lt"/>
              </a:rPr>
              <a:t>Dibosh</a:t>
            </a:r>
            <a:r>
              <a:rPr lang="en-GB" sz="2400" dirty="0">
                <a:effectLst/>
                <a:latin typeface="+mn-lt"/>
              </a:rPr>
              <a:t>" (Language Day). </a:t>
            </a:r>
            <a:r>
              <a:rPr lang="en-GB" sz="2400" dirty="0" err="1">
                <a:effectLst/>
                <a:latin typeface="+mn-lt"/>
              </a:rPr>
              <a:t>Gaziul</a:t>
            </a:r>
            <a:r>
              <a:rPr lang="en-GB" sz="2400" dirty="0">
                <a:effectLst/>
                <a:latin typeface="+mn-lt"/>
              </a:rPr>
              <a:t> </a:t>
            </a:r>
            <a:r>
              <a:rPr lang="en-GB" sz="2400" dirty="0" err="1">
                <a:effectLst/>
                <a:latin typeface="+mn-lt"/>
              </a:rPr>
              <a:t>Haq</a:t>
            </a:r>
            <a:r>
              <a:rPr lang="en-GB" sz="2400" dirty="0">
                <a:effectLst/>
                <a:latin typeface="+mn-lt"/>
              </a:rPr>
              <a:t> and </a:t>
            </a:r>
            <a:r>
              <a:rPr lang="en-GB" sz="2400" dirty="0" err="1">
                <a:effectLst/>
                <a:latin typeface="+mn-lt"/>
              </a:rPr>
              <a:t>Adbul</a:t>
            </a:r>
            <a:r>
              <a:rPr lang="en-GB" sz="2400" dirty="0">
                <a:effectLst/>
                <a:latin typeface="+mn-lt"/>
              </a:rPr>
              <a:t> Matin led student procession.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FFB15-A5A8-BB66-6B03-2C3282093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1305805"/>
            <a:ext cx="1619672" cy="23217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4C45BE-5764-C54C-8492-DC2C1AAD0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3627543"/>
            <a:ext cx="1619672" cy="220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16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14EA1B-8E46-0D68-B218-31010620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116632"/>
            <a:ext cx="7272808" cy="508000"/>
          </a:xfrm>
        </p:spPr>
        <p:txBody>
          <a:bodyPr/>
          <a:lstStyle/>
          <a:p>
            <a:r>
              <a:rPr lang="en-BD" b="1" u="sng" dirty="0">
                <a:solidFill>
                  <a:schemeClr val="bg1"/>
                </a:solidFill>
              </a:rPr>
              <a:t>Background of Language Movement</a:t>
            </a:r>
            <a:endParaRPr lang="en-B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1F342-B94A-E745-7B89-C8798995A4E0}"/>
              </a:ext>
            </a:extLst>
          </p:cNvPr>
          <p:cNvSpPr txBox="1"/>
          <p:nvPr/>
        </p:nvSpPr>
        <p:spPr>
          <a:xfrm>
            <a:off x="251520" y="908720"/>
            <a:ext cx="56166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u="sng" dirty="0">
                <a:effectLst/>
                <a:latin typeface="Helvetica" pitchFamily="2" charset="0"/>
              </a:rPr>
              <a:t>1952</a:t>
            </a:r>
            <a:r>
              <a:rPr lang="en-GB" sz="2400" b="1" dirty="0">
                <a:effectLst/>
                <a:latin typeface="Helvetica" pitchFamily="2" charset="0"/>
              </a:rPr>
              <a:t> :</a:t>
            </a:r>
          </a:p>
          <a:p>
            <a:pPr algn="just">
              <a:lnSpc>
                <a:spcPct val="150000"/>
              </a:lnSpc>
            </a:pPr>
            <a:r>
              <a:rPr lang="en-GB" sz="2400" b="1" u="sng" dirty="0" err="1">
                <a:effectLst/>
                <a:latin typeface="Helvetica" pitchFamily="2" charset="0"/>
              </a:rPr>
              <a:t>Febryary</a:t>
            </a:r>
            <a:r>
              <a:rPr lang="en-GB" sz="2400" b="1" u="sng" dirty="0">
                <a:effectLst/>
                <a:latin typeface="Helvetica" pitchFamily="2" charset="0"/>
              </a:rPr>
              <a:t> 20</a:t>
            </a:r>
            <a:r>
              <a:rPr lang="en-GB" sz="2400" b="1" dirty="0">
                <a:effectLst/>
                <a:latin typeface="Helvetica" pitchFamily="2" charset="0"/>
              </a:rPr>
              <a:t> :</a:t>
            </a:r>
          </a:p>
          <a:p>
            <a:r>
              <a:rPr lang="en-GB" sz="2400" dirty="0">
                <a:effectLst/>
                <a:latin typeface="Helvetica" pitchFamily="2" charset="0"/>
              </a:rPr>
              <a:t>Section 144, banning all processions &amp; meetings for the next 30 days.</a:t>
            </a:r>
          </a:p>
          <a:p>
            <a:endParaRPr lang="en-GB" sz="2400" dirty="0">
              <a:latin typeface="Helvetica" pitchFamily="2" charset="0"/>
            </a:endParaRPr>
          </a:p>
          <a:p>
            <a:pPr algn="just"/>
            <a:r>
              <a:rPr lang="en-GB" sz="2400" b="1" u="sng" dirty="0" err="1">
                <a:effectLst/>
                <a:latin typeface="Helvetica" pitchFamily="2" charset="0"/>
              </a:rPr>
              <a:t>Febryary</a:t>
            </a:r>
            <a:r>
              <a:rPr lang="en-GB" sz="2400" b="1" u="sng" dirty="0">
                <a:effectLst/>
                <a:latin typeface="Helvetica" pitchFamily="2" charset="0"/>
              </a:rPr>
              <a:t> 21</a:t>
            </a:r>
            <a:r>
              <a:rPr lang="en-GB" sz="2400" b="1" dirty="0">
                <a:effectLst/>
                <a:latin typeface="Helvetica" pitchFamily="2" charset="0"/>
              </a:rPr>
              <a:t> :</a:t>
            </a:r>
            <a:endParaRPr lang="en-GB" sz="2400" dirty="0">
              <a:latin typeface="Helvetica" pitchFamily="2" charset="0"/>
            </a:endParaRPr>
          </a:p>
          <a:p>
            <a:pPr algn="just"/>
            <a:r>
              <a:rPr lang="en-GB" sz="2400" dirty="0">
                <a:effectLst/>
                <a:latin typeface="Helvetica" pitchFamily="2" charset="0"/>
              </a:rPr>
              <a:t>The students were determined to violate Section144 and held a student meeting at 11.00 am on the Dhaka University campus, then located close to the Medical College Hospital. </a:t>
            </a:r>
          </a:p>
          <a:p>
            <a:endParaRPr lang="en-GB" sz="1800" dirty="0">
              <a:effectLst/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60171-6DE4-52C5-850F-F34E503D6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873470"/>
            <a:ext cx="2987824" cy="311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73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57A3A-2564-C352-10C4-989D1C8F2E0B}"/>
              </a:ext>
            </a:extLst>
          </p:cNvPr>
          <p:cNvSpPr txBox="1"/>
          <p:nvPr/>
        </p:nvSpPr>
        <p:spPr>
          <a:xfrm>
            <a:off x="179512" y="982176"/>
            <a:ext cx="61206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400" dirty="0">
              <a:effectLst/>
              <a:latin typeface="Helvetica" pitchFamily="2" charset="0"/>
            </a:endParaRPr>
          </a:p>
          <a:p>
            <a:pPr algn="just"/>
            <a:r>
              <a:rPr lang="en-GB" sz="2400" b="1" u="sng" dirty="0">
                <a:effectLst/>
                <a:latin typeface="Helvetica" pitchFamily="2" charset="0"/>
              </a:rPr>
              <a:t>February 21</a:t>
            </a:r>
            <a:r>
              <a:rPr lang="en-GB" sz="2400" b="1" dirty="0">
                <a:effectLst/>
                <a:latin typeface="Helvetica" pitchFamily="2" charset="0"/>
              </a:rPr>
              <a:t> :</a:t>
            </a:r>
          </a:p>
          <a:p>
            <a:pPr algn="just"/>
            <a:r>
              <a:rPr lang="en-GB" sz="2400" dirty="0">
                <a:effectLst/>
                <a:latin typeface="Helvetica" pitchFamily="2" charset="0"/>
              </a:rPr>
              <a:t>Thousands of students from different schools and colleges of Dhaka assembled on the university campus while armed police waited outside the gate. Police opened fire and killed a number of students, including Abdus Salam, Rafiq Uddin Ahmed, Barkat and Abdul Jabbar. A nine-year-old boy named </a:t>
            </a:r>
            <a:r>
              <a:rPr lang="en-GB" sz="2400" dirty="0" err="1">
                <a:effectLst/>
                <a:latin typeface="Helvetica" pitchFamily="2" charset="0"/>
              </a:rPr>
              <a:t>Ohiullah</a:t>
            </a:r>
            <a:r>
              <a:rPr lang="en-GB" sz="2400" dirty="0">
                <a:effectLst/>
                <a:latin typeface="Helvetica" pitchFamily="2" charset="0"/>
              </a:rPr>
              <a:t> was also killed.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FB77CD-FD62-9264-AF1B-470DFEC0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116632"/>
            <a:ext cx="7272808" cy="508000"/>
          </a:xfrm>
        </p:spPr>
        <p:txBody>
          <a:bodyPr/>
          <a:lstStyle/>
          <a:p>
            <a:r>
              <a:rPr lang="en-BD" b="1" u="sng" dirty="0">
                <a:solidFill>
                  <a:schemeClr val="bg1"/>
                </a:solidFill>
              </a:rPr>
              <a:t>Background of Language Movement</a:t>
            </a:r>
            <a:endParaRPr lang="en-B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246908-D4A2-A51A-C407-0EFCD5F0E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5" y="4719097"/>
            <a:ext cx="3995936" cy="213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95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CC43B-BCAE-694B-CBA2-8CF0FB450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5796"/>
            <a:ext cx="7344816" cy="508000"/>
          </a:xfrm>
        </p:spPr>
        <p:txBody>
          <a:bodyPr/>
          <a:lstStyle/>
          <a:p>
            <a:r>
              <a:rPr lang="en-BD" b="1" u="sng" dirty="0">
                <a:solidFill>
                  <a:schemeClr val="bg1"/>
                </a:solidFill>
              </a:rPr>
              <a:t>Significance of Language 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DF1F9-786D-7BEB-B4DA-3E3E04C6B44A}"/>
              </a:ext>
            </a:extLst>
          </p:cNvPr>
          <p:cNvSpPr txBox="1"/>
          <p:nvPr/>
        </p:nvSpPr>
        <p:spPr>
          <a:xfrm>
            <a:off x="23486" y="908720"/>
            <a:ext cx="7212810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effectLst/>
                <a:latin typeface="Helvetica" pitchFamily="2" charset="0"/>
              </a:rPr>
              <a:t>Decided to commemorate 21 February as</a:t>
            </a:r>
          </a:p>
          <a:p>
            <a:r>
              <a:rPr lang="en-GB" sz="2400" dirty="0" err="1">
                <a:effectLst/>
                <a:latin typeface="Helvetica" pitchFamily="2" charset="0"/>
              </a:rPr>
              <a:t>Shohid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dirty="0" err="1">
                <a:effectLst/>
                <a:latin typeface="Helvetica" pitchFamily="2" charset="0"/>
              </a:rPr>
              <a:t>Dibosh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>
                <a:effectLst/>
                <a:latin typeface="Helvetica" pitchFamily="2" charset="0"/>
              </a:rPr>
              <a:t>by the </a:t>
            </a:r>
            <a:r>
              <a:rPr lang="en-GB" sz="2400" dirty="0" err="1">
                <a:effectLst/>
                <a:latin typeface="Helvetica" pitchFamily="2" charset="0"/>
              </a:rPr>
              <a:t>Shorbodolio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dirty="0" err="1">
                <a:effectLst/>
                <a:latin typeface="Helvetica" pitchFamily="2" charset="0"/>
              </a:rPr>
              <a:t>Kendrio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dirty="0" err="1">
                <a:effectLst/>
                <a:latin typeface="Helvetica" pitchFamily="2" charset="0"/>
              </a:rPr>
              <a:t>Rahstrobhasha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dirty="0" err="1">
                <a:effectLst/>
                <a:latin typeface="Helvetica" pitchFamily="2" charset="0"/>
              </a:rPr>
              <a:t>Kormi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effectLst/>
                <a:latin typeface="Helvetica" pitchFamily="2" charset="0"/>
              </a:rPr>
              <a:t>Porishod</a:t>
            </a:r>
            <a:r>
              <a:rPr lang="en-GB" sz="2400" dirty="0">
                <a:effectLst/>
                <a:latin typeface="Helvetica" pitchFamily="2" charset="0"/>
              </a:rPr>
              <a:t>.</a:t>
            </a:r>
          </a:p>
          <a:p>
            <a:endParaRPr lang="en-GB" sz="2400" b="1" u="sng" dirty="0">
              <a:effectLst/>
              <a:latin typeface="Helvetica" pitchFamily="2" charset="0"/>
            </a:endParaRPr>
          </a:p>
          <a:p>
            <a:r>
              <a:rPr lang="en-GB" sz="2400" b="1" u="sng" dirty="0">
                <a:effectLst/>
                <a:latin typeface="Helvetica" pitchFamily="2" charset="0"/>
              </a:rPr>
              <a:t>﻿﻿February 29, 1956</a:t>
            </a:r>
            <a:r>
              <a:rPr lang="en-GB" sz="2400" b="1" dirty="0">
                <a:effectLst/>
                <a:latin typeface="Helvetica" pitchFamily="2" charset="0"/>
              </a:rPr>
              <a:t> :</a:t>
            </a:r>
          </a:p>
          <a:p>
            <a:r>
              <a:rPr lang="en-GB" sz="2400" dirty="0">
                <a:effectLst/>
                <a:latin typeface="Helvetica" pitchFamily="2" charset="0"/>
              </a:rPr>
              <a:t>﻿﻿Recognition made on the constitution that </a:t>
            </a:r>
          </a:p>
          <a:p>
            <a:r>
              <a:rPr lang="en-GB" sz="2400" dirty="0">
                <a:effectLst/>
                <a:latin typeface="Helvetica" pitchFamily="2" charset="0"/>
              </a:rPr>
              <a:t>“The state language of Pakistan shall be Urdu</a:t>
            </a:r>
          </a:p>
          <a:p>
            <a:r>
              <a:rPr lang="en-GB" sz="2400" dirty="0">
                <a:effectLst/>
                <a:latin typeface="Helvetica" pitchFamily="2" charset="0"/>
              </a:rPr>
              <a:t>and Bengal”.</a:t>
            </a:r>
          </a:p>
          <a:p>
            <a:r>
              <a:rPr lang="en-GB" sz="2400" dirty="0">
                <a:effectLst/>
                <a:latin typeface="Helvetica" pitchFamily="2" charset="0"/>
              </a:rPr>
              <a:t>﻿﻿This movement laid a </a:t>
            </a:r>
            <a:r>
              <a:rPr lang="en-GB" sz="2400" dirty="0" err="1">
                <a:effectLst/>
                <a:latin typeface="Helvetica" pitchFamily="2" charset="0"/>
              </a:rPr>
              <a:t>maior</a:t>
            </a:r>
            <a:r>
              <a:rPr lang="en-GB" sz="2400" dirty="0">
                <a:effectLst/>
                <a:latin typeface="Helvetica" pitchFamily="2" charset="0"/>
              </a:rPr>
              <a:t> foundation of our liberation war.</a:t>
            </a:r>
          </a:p>
          <a:p>
            <a:endParaRPr lang="en-GB" sz="2400" dirty="0">
              <a:effectLst/>
              <a:latin typeface="Helvetica" pitchFamily="2" charset="0"/>
            </a:endParaRPr>
          </a:p>
          <a:p>
            <a:r>
              <a:rPr lang="en-GB" sz="2400" dirty="0">
                <a:effectLst/>
                <a:latin typeface="Helvetica" pitchFamily="2" charset="0"/>
              </a:rPr>
              <a:t>Finally, 17 November, 1999, the UNESCO</a:t>
            </a:r>
          </a:p>
          <a:p>
            <a:r>
              <a:rPr lang="en-GB" sz="2400" dirty="0">
                <a:effectLst/>
                <a:latin typeface="Helvetica" pitchFamily="2" charset="0"/>
              </a:rPr>
              <a:t>General Convenience recognized 21 February</a:t>
            </a:r>
          </a:p>
          <a:p>
            <a:r>
              <a:rPr lang="en-GB" sz="2400" dirty="0">
                <a:effectLst/>
                <a:latin typeface="Helvetica" pitchFamily="2" charset="0"/>
              </a:rPr>
              <a:t>as International Mother Language Day.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FE12B-24B8-BCC6-3FE8-FE87926A1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37" y="3501008"/>
            <a:ext cx="2774063" cy="2689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34E01-B5BA-1792-F110-31B322153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38" y="908720"/>
            <a:ext cx="278509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BFD2687-5D41-F342-58D7-0CD36003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5796"/>
            <a:ext cx="7344816" cy="508000"/>
          </a:xfrm>
        </p:spPr>
        <p:txBody>
          <a:bodyPr/>
          <a:lstStyle/>
          <a:p>
            <a:r>
              <a:rPr lang="en-BD" b="1" u="sng" dirty="0">
                <a:solidFill>
                  <a:schemeClr val="bg1"/>
                </a:solidFill>
              </a:rPr>
              <a:t>Significance of Language Movement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2A158-3D10-F7CE-E0B8-B7C26C33788B}"/>
              </a:ext>
            </a:extLst>
          </p:cNvPr>
          <p:cNvSpPr txBox="1"/>
          <p:nvPr/>
        </p:nvSpPr>
        <p:spPr>
          <a:xfrm>
            <a:off x="251012" y="797510"/>
            <a:ext cx="889298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400" dirty="0">
                <a:solidFill>
                  <a:schemeClr val="tx2"/>
                </a:solidFill>
                <a:effectLst/>
                <a:latin typeface="+mn-lt"/>
              </a:rPr>
              <a:t>The supreme sacrifice of the martyrs of the language movement on February 21st (1952) became an depth of the inspiration for sustaining self-consciousness and dignity as a nation. The motivation of language movement struggle we were able to achieve the independence of Bangladesh.</a:t>
            </a:r>
          </a:p>
          <a:p>
            <a:pPr algn="just"/>
            <a:endParaRPr lang="en-GB" sz="2400" dirty="0">
              <a:solidFill>
                <a:schemeClr val="tx2"/>
              </a:solidFill>
              <a:effectLst/>
              <a:latin typeface="+mn-lt"/>
            </a:endParaRPr>
          </a:p>
          <a:p>
            <a:pPr algn="just"/>
            <a:r>
              <a:rPr lang="en-GB" sz="2400" dirty="0">
                <a:solidFill>
                  <a:schemeClr val="tx2"/>
                </a:solidFill>
                <a:effectLst/>
                <a:latin typeface="+mn-lt"/>
              </a:rPr>
              <a:t>1). Nationalism was awakened within the Bengalis,</a:t>
            </a:r>
          </a:p>
          <a:p>
            <a:pPr algn="just"/>
            <a:r>
              <a:rPr lang="en-GB" sz="2400" dirty="0">
                <a:solidFill>
                  <a:schemeClr val="tx2"/>
                </a:solidFill>
                <a:effectLst/>
                <a:latin typeface="+mn-lt"/>
              </a:rPr>
              <a:t>2). The emergence of self-rule consciousness in 1954 general</a:t>
            </a:r>
          </a:p>
          <a:p>
            <a:pPr algn="just"/>
            <a:r>
              <a:rPr lang="en-GB" sz="2400" dirty="0">
                <a:solidFill>
                  <a:schemeClr val="tx2"/>
                </a:solidFill>
                <a:latin typeface="+mn-lt"/>
              </a:rPr>
              <a:t>     </a:t>
            </a:r>
            <a:r>
              <a:rPr lang="en-GB" sz="2400" dirty="0">
                <a:solidFill>
                  <a:schemeClr val="tx2"/>
                </a:solidFill>
                <a:effectLst/>
                <a:latin typeface="+mn-lt"/>
              </a:rPr>
              <a:t>election, </a:t>
            </a:r>
          </a:p>
          <a:p>
            <a:pPr algn="just"/>
            <a:r>
              <a:rPr lang="en-GB" sz="2400" dirty="0">
                <a:solidFill>
                  <a:schemeClr val="tx2"/>
                </a:solidFill>
                <a:effectLst/>
                <a:latin typeface="+mn-lt"/>
              </a:rPr>
              <a:t>3). Student movement in 1962, </a:t>
            </a:r>
          </a:p>
          <a:p>
            <a:pPr algn="just"/>
            <a:r>
              <a:rPr lang="en-GB" sz="2400" dirty="0">
                <a:solidFill>
                  <a:schemeClr val="tx2"/>
                </a:solidFill>
                <a:effectLst/>
                <a:latin typeface="+mn-lt"/>
              </a:rPr>
              <a:t>4). 6-point movement, </a:t>
            </a:r>
          </a:p>
          <a:p>
            <a:pPr algn="just"/>
            <a:r>
              <a:rPr lang="en-GB" sz="2400" dirty="0">
                <a:solidFill>
                  <a:schemeClr val="tx2"/>
                </a:solidFill>
                <a:effectLst/>
                <a:latin typeface="+mn-lt"/>
              </a:rPr>
              <a:t>5). Uprising in 1969 and, subsequently,</a:t>
            </a:r>
          </a:p>
          <a:p>
            <a:pPr algn="just"/>
            <a:r>
              <a:rPr lang="en-GB" sz="2400" dirty="0">
                <a:solidFill>
                  <a:schemeClr val="tx2"/>
                </a:solidFill>
                <a:effectLst/>
                <a:latin typeface="+mn-lt"/>
              </a:rPr>
              <a:t>6). The election of 1970,</a:t>
            </a:r>
          </a:p>
          <a:p>
            <a:pPr algn="just"/>
            <a:r>
              <a:rPr lang="en-GB" sz="2400" dirty="0">
                <a:solidFill>
                  <a:schemeClr val="tx2"/>
                </a:solidFill>
                <a:effectLst/>
                <a:latin typeface="+mn-lt"/>
              </a:rPr>
              <a:t>7). The Bangladesh Liberation War in 1971. </a:t>
            </a:r>
          </a:p>
        </p:txBody>
      </p:sp>
    </p:spTree>
    <p:extLst>
      <p:ext uri="{BB962C8B-B14F-4D97-AF65-F5344CB8AC3E}">
        <p14:creationId xmlns:p14="http://schemas.microsoft.com/office/powerpoint/2010/main" val="742004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DE2596-8536-15D3-944A-299EEE1E8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" y="3037091"/>
            <a:ext cx="2880319" cy="1829654"/>
          </a:xfrm>
          <a:prstGeom prst="rect">
            <a:avLst/>
          </a:prstGeom>
        </p:spPr>
      </p:pic>
      <p:pic>
        <p:nvPicPr>
          <p:cNvPr id="4" name="Picture 2" descr="Mass Uprising Day: Dhaka 1969 | The Daily Star">
            <a:extLst>
              <a:ext uri="{FF2B5EF4-FFF2-40B4-BE49-F238E27FC236}">
                <a16:creationId xmlns:a16="http://schemas.microsoft.com/office/drawing/2014/main" id="{A6DF61C4-3133-AABE-7867-474DF8C47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151" y="3039630"/>
            <a:ext cx="2878465" cy="182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C32CD3-1DCD-008A-B3C5-5EC02402A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5013176"/>
            <a:ext cx="2878465" cy="1784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78B1A2-C994-C1AD-71BC-D7FF322F9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08" y="3039631"/>
            <a:ext cx="2880320" cy="1827115"/>
          </a:xfrm>
          <a:prstGeom prst="rect">
            <a:avLst/>
          </a:prstGeom>
        </p:spPr>
      </p:pic>
      <p:pic>
        <p:nvPicPr>
          <p:cNvPr id="1026" name="Picture 2" descr="7 December 1970: The election Pakistan's army lost">
            <a:extLst>
              <a:ext uri="{FF2B5EF4-FFF2-40B4-BE49-F238E27FC236}">
                <a16:creationId xmlns:a16="http://schemas.microsoft.com/office/drawing/2014/main" id="{A63BD7F1-B7AC-683D-96FF-BF777583B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81" y="1027633"/>
            <a:ext cx="2880319" cy="182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1247789-E0EC-0358-03F2-2951F5F6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5796"/>
            <a:ext cx="7344816" cy="508000"/>
          </a:xfrm>
        </p:spPr>
        <p:txBody>
          <a:bodyPr/>
          <a:lstStyle/>
          <a:p>
            <a:r>
              <a:rPr lang="en-BD" b="1" u="sng" dirty="0">
                <a:solidFill>
                  <a:schemeClr val="bg1"/>
                </a:solidFill>
              </a:rPr>
              <a:t>Significance of Language Movement</a:t>
            </a:r>
          </a:p>
        </p:txBody>
      </p:sp>
      <p:pic>
        <p:nvPicPr>
          <p:cNvPr id="1028" name="Picture 4" descr="1954 East Bengal Legislative Assembly election | JhotpotInfo">
            <a:extLst>
              <a:ext uri="{FF2B5EF4-FFF2-40B4-BE49-F238E27FC236}">
                <a16:creationId xmlns:a16="http://schemas.microsoft.com/office/drawing/2014/main" id="{617F63FA-06F3-5738-58D7-2B90E5B4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" y="1006102"/>
            <a:ext cx="2880319" cy="18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ducation Day with New Message | Print Version">
            <a:extLst>
              <a:ext uri="{FF2B5EF4-FFF2-40B4-BE49-F238E27FC236}">
                <a16:creationId xmlns:a16="http://schemas.microsoft.com/office/drawing/2014/main" id="{325EDA77-B557-1BE0-22B2-3A6D394C4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151" y="1026364"/>
            <a:ext cx="2878465" cy="182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128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71F818-C106-4F77-E8C7-A07AC8993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E2CC77-1100-24F1-E579-DBFEAE5B922E}"/>
              </a:ext>
            </a:extLst>
          </p:cNvPr>
          <p:cNvSpPr txBox="1"/>
          <p:nvPr/>
        </p:nvSpPr>
        <p:spPr>
          <a:xfrm>
            <a:off x="899592" y="260648"/>
            <a:ext cx="727280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D" sz="4400" b="1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Thank You </a:t>
            </a:r>
          </a:p>
          <a:p>
            <a:r>
              <a:rPr lang="en-BD" sz="4400" b="1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			For</a:t>
            </a:r>
          </a:p>
          <a:p>
            <a:r>
              <a:rPr lang="en-BD" sz="4400" b="1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  Watch </a:t>
            </a:r>
            <a:r>
              <a:rPr lang="en-BD" sz="4400" b="1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My Presentation</a:t>
            </a:r>
          </a:p>
        </p:txBody>
      </p:sp>
    </p:spTree>
    <p:extLst>
      <p:ext uri="{BB962C8B-B14F-4D97-AF65-F5344CB8AC3E}">
        <p14:creationId xmlns:p14="http://schemas.microsoft.com/office/powerpoint/2010/main" val="2578501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EDF68F-2E35-D337-8E90-76F8BA273B13}"/>
              </a:ext>
            </a:extLst>
          </p:cNvPr>
          <p:cNvSpPr txBox="1"/>
          <p:nvPr/>
        </p:nvSpPr>
        <p:spPr>
          <a:xfrm>
            <a:off x="2658655" y="548680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400" b="1" u="sng" dirty="0">
                <a:solidFill>
                  <a:schemeClr val="bg1"/>
                </a:solidFill>
                <a:latin typeface="Helvetica" pitchFamily="2" charset="0"/>
              </a:rPr>
              <a:t>Submitted by</a:t>
            </a:r>
            <a:r>
              <a:rPr lang="en-BD" sz="2400" b="1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BD" sz="2400" b="1" dirty="0">
                <a:solidFill>
                  <a:schemeClr val="bg1"/>
                </a:solidFill>
              </a:rPr>
              <a:t>–</a:t>
            </a:r>
          </a:p>
          <a:p>
            <a:r>
              <a:rPr lang="en-BD" sz="2400" b="1" dirty="0">
                <a:solidFill>
                  <a:schemeClr val="bg1"/>
                </a:solidFill>
              </a:rPr>
              <a:t>Abrar Hossain Zahin</a:t>
            </a:r>
          </a:p>
          <a:p>
            <a:r>
              <a:rPr lang="en-BD" sz="2400" b="1" dirty="0">
                <a:solidFill>
                  <a:schemeClr val="bg1"/>
                </a:solidFill>
              </a:rPr>
              <a:t>ID# 2022-2-60-040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A30F8E-592A-D5B8-9C70-B17C4E209DFA}"/>
              </a:ext>
            </a:extLst>
          </p:cNvPr>
          <p:cNvSpPr txBox="1"/>
          <p:nvPr/>
        </p:nvSpPr>
        <p:spPr>
          <a:xfrm>
            <a:off x="2658655" y="2348880"/>
            <a:ext cx="3826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2400" b="1" u="sng" dirty="0">
                <a:solidFill>
                  <a:schemeClr val="bg1"/>
                </a:solidFill>
                <a:latin typeface="Helvetica" pitchFamily="2" charset="0"/>
              </a:rPr>
              <a:t>Submitted to</a:t>
            </a:r>
            <a:r>
              <a:rPr lang="en-BD" sz="2400" b="1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BD" sz="2400" b="1" dirty="0">
                <a:solidFill>
                  <a:schemeClr val="bg1"/>
                </a:solidFill>
              </a:rPr>
              <a:t>–</a:t>
            </a:r>
            <a:br>
              <a:rPr lang="en-BD" sz="2400" b="1" dirty="0">
                <a:solidFill>
                  <a:schemeClr val="bg1"/>
                </a:solidFill>
              </a:rPr>
            </a:br>
            <a:r>
              <a:rPr lang="en-GB" sz="2400" b="1" dirty="0" err="1">
                <a:solidFill>
                  <a:schemeClr val="bg1"/>
                </a:solidFill>
              </a:rPr>
              <a:t>Ashit</a:t>
            </a:r>
            <a:r>
              <a:rPr lang="en-GB" sz="2400" b="1" dirty="0">
                <a:solidFill>
                  <a:schemeClr val="bg1"/>
                </a:solidFill>
              </a:rPr>
              <a:t> </a:t>
            </a:r>
            <a:r>
              <a:rPr lang="en-GB" sz="2400" b="1" dirty="0" err="1">
                <a:solidFill>
                  <a:schemeClr val="bg1"/>
                </a:solidFill>
              </a:rPr>
              <a:t>Boran</a:t>
            </a:r>
            <a:r>
              <a:rPr lang="en-GB" sz="2400" b="1" dirty="0">
                <a:solidFill>
                  <a:schemeClr val="bg1"/>
                </a:solidFill>
              </a:rPr>
              <a:t> Paul (DABP)</a:t>
            </a:r>
            <a:endParaRPr lang="en-BD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DE11-8EA1-AA5D-DD8B-EB938E85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116632"/>
            <a:ext cx="7848872" cy="508000"/>
          </a:xfrm>
        </p:spPr>
        <p:txBody>
          <a:bodyPr/>
          <a:lstStyle/>
          <a:p>
            <a:r>
              <a:rPr lang="en-BD" b="1" u="sng" dirty="0">
                <a:solidFill>
                  <a:schemeClr val="bg1"/>
                </a:solidFill>
              </a:rPr>
              <a:t>Background of Language 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B6F99-2F80-36D9-1E0E-BCB5D8EDA181}"/>
              </a:ext>
            </a:extLst>
          </p:cNvPr>
          <p:cNvSpPr txBox="1"/>
          <p:nvPr/>
        </p:nvSpPr>
        <p:spPr>
          <a:xfrm>
            <a:off x="251520" y="1268760"/>
            <a:ext cx="532859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v"/>
            </a:pPr>
            <a:r>
              <a:rPr lang="en-GB" sz="2400" dirty="0">
                <a:solidFill>
                  <a:schemeClr val="tx2"/>
                </a:solidFill>
                <a:effectLst/>
                <a:latin typeface="+mn-lt"/>
              </a:rPr>
              <a:t>The question about the issue of state language was raised immediately after the creation of Pakistan.</a:t>
            </a:r>
          </a:p>
          <a:p>
            <a:pPr marL="285750" indent="-285750" algn="just">
              <a:buFont typeface="Wingdings" pitchFamily="2" charset="2"/>
              <a:buChar char="v"/>
            </a:pPr>
            <a:endParaRPr lang="en-GB" sz="2400" dirty="0">
              <a:solidFill>
                <a:schemeClr val="tx2"/>
              </a:solidFill>
              <a:latin typeface="+mn-lt"/>
            </a:endParaRPr>
          </a:p>
          <a:p>
            <a:pPr marL="285750" indent="-285750" algn="just">
              <a:buFont typeface="Wingdings" pitchFamily="2" charset="2"/>
              <a:buChar char="v"/>
            </a:pPr>
            <a:r>
              <a:rPr lang="en-GB" sz="2400" dirty="0">
                <a:solidFill>
                  <a:schemeClr val="tx2"/>
                </a:solidFill>
                <a:effectLst/>
                <a:latin typeface="+mn-lt"/>
              </a:rPr>
              <a:t>The central government of Pakistan forcedly declared "Urdu" as the</a:t>
            </a:r>
          </a:p>
          <a:p>
            <a:pPr algn="just"/>
            <a:r>
              <a:rPr lang="en-GB" sz="2400" dirty="0">
                <a:solidFill>
                  <a:schemeClr val="tx2"/>
                </a:solidFill>
                <a:latin typeface="+mn-lt"/>
              </a:rPr>
              <a:t>    </a:t>
            </a:r>
            <a:r>
              <a:rPr lang="en-GB" sz="2400" dirty="0">
                <a:solidFill>
                  <a:schemeClr val="tx2"/>
                </a:solidFill>
                <a:effectLst/>
                <a:latin typeface="+mn-lt"/>
              </a:rPr>
              <a:t>only state language.</a:t>
            </a:r>
          </a:p>
          <a:p>
            <a:pPr marL="285750" indent="-285750" algn="just">
              <a:buFont typeface="Wingdings" pitchFamily="2" charset="2"/>
              <a:buChar char="v"/>
            </a:pPr>
            <a:endParaRPr lang="en-GB" sz="2400" dirty="0">
              <a:solidFill>
                <a:schemeClr val="tx2"/>
              </a:solidFill>
              <a:latin typeface="+mn-lt"/>
            </a:endParaRPr>
          </a:p>
          <a:p>
            <a:pPr marL="285750" indent="-285750" algn="just">
              <a:buFont typeface="Wingdings" pitchFamily="2" charset="2"/>
              <a:buChar char="v"/>
            </a:pPr>
            <a:r>
              <a:rPr lang="en-GB" sz="2400" dirty="0">
                <a:solidFill>
                  <a:schemeClr val="tx2"/>
                </a:solidFill>
                <a:effectLst/>
                <a:latin typeface="+mn-lt"/>
              </a:rPr>
              <a:t>The intellectuals &amp; people of all classes started to raise their voice &amp; it soon converted into </a:t>
            </a:r>
            <a:r>
              <a:rPr lang="en-GB" sz="2400" dirty="0">
                <a:solidFill>
                  <a:schemeClr val="tx2"/>
                </a:solidFill>
                <a:latin typeface="+mn-lt"/>
              </a:rPr>
              <a:t>a m</a:t>
            </a:r>
            <a:r>
              <a:rPr lang="en-GB" sz="2400" dirty="0">
                <a:solidFill>
                  <a:schemeClr val="tx2"/>
                </a:solidFill>
                <a:effectLst/>
                <a:latin typeface="+mn-lt"/>
              </a:rPr>
              <a:t>ass movement.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4E7D1-344D-3A99-A52D-76F1CF414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7" y="1844824"/>
            <a:ext cx="3419873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4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13EE17-9EDE-6E64-FD41-883D1540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188640"/>
            <a:ext cx="7416824" cy="508000"/>
          </a:xfrm>
        </p:spPr>
        <p:txBody>
          <a:bodyPr/>
          <a:lstStyle/>
          <a:p>
            <a:r>
              <a:rPr lang="en-BD" b="1" u="sng" dirty="0">
                <a:solidFill>
                  <a:schemeClr val="bg1"/>
                </a:solidFill>
              </a:rPr>
              <a:t>Background of Language Movement</a:t>
            </a:r>
            <a:endParaRPr lang="en-B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7C62-5A39-6457-73EE-8C3376559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77" y="1052736"/>
            <a:ext cx="5814646" cy="57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1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0C359-BC80-6740-2874-D8F9D8ADA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188640"/>
            <a:ext cx="7416824" cy="508000"/>
          </a:xfrm>
        </p:spPr>
        <p:txBody>
          <a:bodyPr/>
          <a:lstStyle/>
          <a:p>
            <a:r>
              <a:rPr lang="en-BD" b="1" u="sng" dirty="0">
                <a:solidFill>
                  <a:schemeClr val="bg1"/>
                </a:solidFill>
              </a:rPr>
              <a:t>Background of Language Movement</a:t>
            </a:r>
            <a:endParaRPr lang="en-B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62CBE-9975-BAA5-B727-F56A9D3C42EE}"/>
              </a:ext>
            </a:extLst>
          </p:cNvPr>
          <p:cNvSpPr txBox="1"/>
          <p:nvPr/>
        </p:nvSpPr>
        <p:spPr>
          <a:xfrm>
            <a:off x="1043608" y="1412776"/>
            <a:ext cx="62760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b="1" dirty="0">
                <a:latin typeface="Helvetica" pitchFamily="2" charset="0"/>
              </a:rPr>
              <a:t> </a:t>
            </a:r>
            <a:r>
              <a:rPr lang="en-GB" sz="2400" b="1" u="sng" dirty="0">
                <a:effectLst/>
                <a:latin typeface="Helvetica" pitchFamily="2" charset="0"/>
              </a:rPr>
              <a:t>Social &amp; Cultural causes</a:t>
            </a:r>
            <a:r>
              <a:rPr lang="en-GB" sz="2400" b="1" dirty="0">
                <a:effectLst/>
                <a:latin typeface="Helvetica" pitchFamily="2" charset="0"/>
              </a:rPr>
              <a:t> </a:t>
            </a:r>
            <a:r>
              <a:rPr lang="en-GB" b="1" dirty="0">
                <a:effectLst/>
                <a:latin typeface="Helvetica" pitchFamily="2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﻿﻿</a:t>
            </a:r>
            <a:r>
              <a:rPr lang="en-GB" sz="2400" dirty="0">
                <a:effectLst/>
                <a:latin typeface="+mn-lt"/>
              </a:rPr>
              <a:t>Language is the crucial part of any culture.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+mn-lt"/>
              </a:rPr>
              <a:t>﻿﻿"Urdu" Failed to represent our culture.</a:t>
            </a:r>
          </a:p>
          <a:p>
            <a:endParaRPr lang="en-B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0801E-6937-73A1-F9F3-A2606ECC2B49}"/>
              </a:ext>
            </a:extLst>
          </p:cNvPr>
          <p:cNvSpPr txBox="1"/>
          <p:nvPr/>
        </p:nvSpPr>
        <p:spPr>
          <a:xfrm>
            <a:off x="1043608" y="3259435"/>
            <a:ext cx="79075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u="sng" dirty="0">
                <a:effectLst/>
                <a:latin typeface="Helvetica" pitchFamily="2" charset="0"/>
              </a:rPr>
              <a:t>Political Causes</a:t>
            </a:r>
            <a:r>
              <a:rPr lang="en-GB" sz="2400" b="1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effectLst/>
                <a:latin typeface="+mj-lt"/>
              </a:rPr>
              <a:t>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﻿﻿</a:t>
            </a:r>
            <a:r>
              <a:rPr lang="en-GB" sz="2400" dirty="0">
                <a:effectLst/>
                <a:latin typeface="+mn-lt"/>
              </a:rPr>
              <a:t>Bangla must be lifted to achieve freedom in real sense.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+mn-lt"/>
              </a:rPr>
              <a:t>﻿Domination of any alien language is the worst kind of domination.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+mn-lt"/>
              </a:rPr>
              <a:t>The mistake became a weapon.</a:t>
            </a:r>
          </a:p>
        </p:txBody>
      </p:sp>
    </p:spTree>
    <p:extLst>
      <p:ext uri="{BB962C8B-B14F-4D97-AF65-F5344CB8AC3E}">
        <p14:creationId xmlns:p14="http://schemas.microsoft.com/office/powerpoint/2010/main" val="1897773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92ECA-657C-ECD9-82D6-677BFF3EA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19050"/>
            <a:ext cx="7201098" cy="620688"/>
          </a:xfrm>
        </p:spPr>
        <p:txBody>
          <a:bodyPr/>
          <a:lstStyle/>
          <a:p>
            <a:r>
              <a:rPr lang="en-BD" b="1" u="sng" dirty="0">
                <a:solidFill>
                  <a:schemeClr val="bg1"/>
                </a:solidFill>
              </a:rPr>
              <a:t>Background of Language Movement</a:t>
            </a:r>
            <a:endParaRPr lang="en-B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F12C5-2148-4FB7-1825-126F0C65BA85}"/>
              </a:ext>
            </a:extLst>
          </p:cNvPr>
          <p:cNvSpPr txBox="1"/>
          <p:nvPr/>
        </p:nvSpPr>
        <p:spPr>
          <a:xfrm>
            <a:off x="127082" y="1605632"/>
            <a:ext cx="57606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u="sng" dirty="0">
                <a:effectLst/>
                <a:latin typeface="Helvetica" pitchFamily="2" charset="0"/>
              </a:rPr>
              <a:t>1947</a:t>
            </a:r>
            <a:r>
              <a:rPr lang="en-GB" sz="2400" dirty="0">
                <a:latin typeface="+mn-lt"/>
              </a:rPr>
              <a:t> :</a:t>
            </a:r>
          </a:p>
          <a:p>
            <a:endParaRPr lang="en-GB" sz="2400" dirty="0">
              <a:latin typeface="Helvetica" pitchFamily="2" charset="0"/>
            </a:endParaRPr>
          </a:p>
          <a:p>
            <a:pPr algn="just"/>
            <a:r>
              <a:rPr lang="en-GB" sz="2400" b="1" u="sng" dirty="0">
                <a:effectLst/>
                <a:latin typeface="Helvetica" pitchFamily="2" charset="0"/>
              </a:rPr>
              <a:t>September 2</a:t>
            </a:r>
            <a:r>
              <a:rPr lang="en-GB" sz="2400" b="1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effectLst/>
                <a:latin typeface="+mn-lt"/>
              </a:rPr>
              <a:t>:  </a:t>
            </a:r>
            <a:r>
              <a:rPr lang="en-GB" sz="2400" dirty="0">
                <a:effectLst/>
                <a:latin typeface="+mn-lt"/>
              </a:rPr>
              <a:t>Abul </a:t>
            </a:r>
            <a:r>
              <a:rPr lang="en-GB" sz="2400" dirty="0" err="1">
                <a:effectLst/>
                <a:latin typeface="+mn-lt"/>
              </a:rPr>
              <a:t>Kashem</a:t>
            </a:r>
            <a:r>
              <a:rPr lang="en-GB" sz="2400" dirty="0">
                <a:effectLst/>
                <a:latin typeface="+mn-lt"/>
              </a:rPr>
              <a:t>, founded </a:t>
            </a:r>
            <a:r>
              <a:rPr lang="en-GB" sz="2400" dirty="0" err="1">
                <a:effectLst/>
                <a:latin typeface="+mn-lt"/>
              </a:rPr>
              <a:t>Tamaddun</a:t>
            </a:r>
            <a:r>
              <a:rPr lang="en-GB" sz="2400" dirty="0">
                <a:effectLst/>
                <a:latin typeface="+mn-lt"/>
              </a:rPr>
              <a:t> </a:t>
            </a:r>
            <a:r>
              <a:rPr lang="en-GB" sz="2400" dirty="0" err="1">
                <a:effectLst/>
                <a:latin typeface="+mn-lt"/>
              </a:rPr>
              <a:t>Majlish</a:t>
            </a:r>
            <a:r>
              <a:rPr lang="en-GB" sz="2400" dirty="0">
                <a:effectLst/>
                <a:latin typeface="+mn-lt"/>
              </a:rPr>
              <a:t>, a non- political literary and cultural organization, to mobilize students, intellectuals, and the general people in support of the Bengali language as a state language in Pakistan</a:t>
            </a:r>
            <a:r>
              <a:rPr lang="en-GB" sz="2400" dirty="0">
                <a:latin typeface="+mn-lt"/>
              </a:rPr>
              <a:t>. </a:t>
            </a:r>
            <a:r>
              <a:rPr lang="en-GB" sz="2400" dirty="0" err="1">
                <a:effectLst/>
                <a:latin typeface="+mn-lt"/>
              </a:rPr>
              <a:t>Tamaddun</a:t>
            </a:r>
            <a:r>
              <a:rPr lang="en-GB" sz="2400" dirty="0">
                <a:effectLst/>
                <a:latin typeface="+mn-lt"/>
              </a:rPr>
              <a:t> </a:t>
            </a:r>
            <a:r>
              <a:rPr lang="en-GB" sz="2400" dirty="0" err="1">
                <a:effectLst/>
                <a:latin typeface="+mn-lt"/>
              </a:rPr>
              <a:t>Majlish</a:t>
            </a:r>
            <a:r>
              <a:rPr lang="en-GB" sz="2400" dirty="0">
                <a:effectLst/>
                <a:latin typeface="+mn-lt"/>
              </a:rPr>
              <a:t> published a pamphlet.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>
                <a:effectLst/>
                <a:latin typeface="+mn-lt"/>
              </a:rPr>
              <a:t>"</a:t>
            </a:r>
            <a:r>
              <a:rPr lang="en-GB" sz="2400" dirty="0" err="1">
                <a:effectLst/>
                <a:latin typeface="+mn-lt"/>
              </a:rPr>
              <a:t>Pakistaner</a:t>
            </a:r>
            <a:r>
              <a:rPr lang="en-GB" sz="2400" dirty="0">
                <a:effectLst/>
                <a:latin typeface="+mn-lt"/>
              </a:rPr>
              <a:t> </a:t>
            </a:r>
            <a:r>
              <a:rPr lang="en-GB" sz="2400" dirty="0" err="1">
                <a:effectLst/>
                <a:latin typeface="+mn-lt"/>
              </a:rPr>
              <a:t>Rashtrobhasha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>
                <a:effectLst/>
                <a:latin typeface="+mn-lt"/>
              </a:rPr>
              <a:t>Bangla </a:t>
            </a:r>
            <a:r>
              <a:rPr lang="en-GB" sz="2400" dirty="0" err="1">
                <a:effectLst/>
                <a:latin typeface="+mn-lt"/>
              </a:rPr>
              <a:t>na</a:t>
            </a:r>
            <a:r>
              <a:rPr lang="en-GB" sz="2400" dirty="0">
                <a:effectLst/>
                <a:latin typeface="+mn-lt"/>
              </a:rPr>
              <a:t>  Urdu?"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C3D6-EC70-E151-161B-8073B9BFC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31" y="1772816"/>
            <a:ext cx="27559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62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4431C-687C-F56A-8F0E-70E9627F9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116632"/>
            <a:ext cx="7560840" cy="508000"/>
          </a:xfrm>
        </p:spPr>
        <p:txBody>
          <a:bodyPr/>
          <a:lstStyle/>
          <a:p>
            <a:r>
              <a:rPr lang="en-BD" b="1" u="sng" dirty="0">
                <a:solidFill>
                  <a:schemeClr val="bg1"/>
                </a:solidFill>
              </a:rPr>
              <a:t>Background of Language Movement</a:t>
            </a:r>
            <a:endParaRPr lang="en-B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30CCAA-8D3D-8C1F-FACD-26A913C9C49D}"/>
              </a:ext>
            </a:extLst>
          </p:cNvPr>
          <p:cNvSpPr txBox="1"/>
          <p:nvPr/>
        </p:nvSpPr>
        <p:spPr>
          <a:xfrm>
            <a:off x="467544" y="1385482"/>
            <a:ext cx="460851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400" b="1" u="sng" dirty="0">
                <a:effectLst/>
                <a:latin typeface="Helvetica" pitchFamily="2" charset="0"/>
              </a:rPr>
              <a:t>1947</a:t>
            </a:r>
            <a:r>
              <a:rPr lang="en-GB" sz="2400" dirty="0">
                <a:effectLst/>
                <a:latin typeface="Helvetica" pitchFamily="2" charset="0"/>
              </a:rPr>
              <a:t> :</a:t>
            </a:r>
          </a:p>
          <a:p>
            <a:pPr algn="just"/>
            <a:endParaRPr lang="en-GB" sz="2400" dirty="0">
              <a:effectLst/>
              <a:latin typeface="Helvetica" pitchFamily="2" charset="0"/>
            </a:endParaRPr>
          </a:p>
          <a:p>
            <a:pPr algn="just"/>
            <a:r>
              <a:rPr lang="en-GB" sz="2400" b="1" u="sng" dirty="0">
                <a:effectLst/>
                <a:latin typeface="Helvetica" pitchFamily="2" charset="0"/>
              </a:rPr>
              <a:t>December 6</a:t>
            </a:r>
            <a:r>
              <a:rPr lang="en-GB" sz="2400" b="1" dirty="0">
                <a:effectLst/>
                <a:latin typeface="Helvetica" pitchFamily="2" charset="0"/>
              </a:rPr>
              <a:t> :</a:t>
            </a:r>
          </a:p>
          <a:p>
            <a:pPr algn="just"/>
            <a:r>
              <a:rPr lang="en-GB" sz="2400" dirty="0">
                <a:effectLst/>
                <a:latin typeface="Helvetica" pitchFamily="2" charset="0"/>
              </a:rPr>
              <a:t>Teachers &amp; students of the University of Dhaka demanded Bangla as an official Language.</a:t>
            </a:r>
          </a:p>
          <a:p>
            <a:pPr algn="just"/>
            <a:endParaRPr lang="en-GB" sz="2400" dirty="0">
              <a:effectLst/>
              <a:latin typeface="Helvetica" pitchFamily="2" charset="0"/>
            </a:endParaRPr>
          </a:p>
          <a:p>
            <a:pPr algn="just"/>
            <a:r>
              <a:rPr lang="en-GB" sz="2400" b="1" u="sng" dirty="0">
                <a:effectLst/>
                <a:latin typeface="Helvetica" pitchFamily="2" charset="0"/>
              </a:rPr>
              <a:t>December 30</a:t>
            </a:r>
            <a:r>
              <a:rPr lang="en-GB" sz="2400" b="1" dirty="0">
                <a:effectLst/>
                <a:latin typeface="Helvetica" pitchFamily="2" charset="0"/>
              </a:rPr>
              <a:t> :</a:t>
            </a:r>
          </a:p>
          <a:p>
            <a:pPr algn="just"/>
            <a:r>
              <a:rPr lang="en-GB" sz="2400" dirty="0">
                <a:effectLst/>
                <a:latin typeface="Helvetica" pitchFamily="2" charset="0"/>
              </a:rPr>
              <a:t>First "</a:t>
            </a:r>
            <a:r>
              <a:rPr lang="en-GB" sz="2400" dirty="0" err="1">
                <a:effectLst/>
                <a:latin typeface="Helvetica" pitchFamily="2" charset="0"/>
              </a:rPr>
              <a:t>Rashtrobhasha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>
                <a:effectLst/>
                <a:latin typeface="Helvetica" pitchFamily="2" charset="0"/>
              </a:rPr>
              <a:t>Sangram Parishad” </a:t>
            </a:r>
            <a:r>
              <a:rPr lang="en-GB" sz="2400" dirty="0" err="1">
                <a:effectLst/>
                <a:latin typeface="Helvetica" pitchFamily="2" charset="0"/>
              </a:rPr>
              <a:t>Tamaddun's</a:t>
            </a:r>
            <a:r>
              <a:rPr lang="en-GB" sz="2400" dirty="0">
                <a:effectLst/>
                <a:latin typeface="Helvetica" pitchFamily="2" charset="0"/>
              </a:rPr>
              <a:t> Professor Nurul Haque Bhuiyan.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59CE43-CF3A-40CB-25C2-89D4802F6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006" y="1700808"/>
            <a:ext cx="3646994" cy="35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78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F54ABE8-CFFA-B40B-676B-B96411F67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88" y="188640"/>
            <a:ext cx="7416824" cy="508000"/>
          </a:xfrm>
        </p:spPr>
        <p:txBody>
          <a:bodyPr/>
          <a:lstStyle/>
          <a:p>
            <a:r>
              <a:rPr lang="en-BD" b="1" u="sng" dirty="0">
                <a:solidFill>
                  <a:schemeClr val="bg1"/>
                </a:solidFill>
              </a:rPr>
              <a:t>Background of Language Movement</a:t>
            </a:r>
            <a:endParaRPr lang="en-B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F943C-480E-0D16-79D1-164D08634359}"/>
              </a:ext>
            </a:extLst>
          </p:cNvPr>
          <p:cNvSpPr txBox="1"/>
          <p:nvPr/>
        </p:nvSpPr>
        <p:spPr>
          <a:xfrm>
            <a:off x="251520" y="982176"/>
            <a:ext cx="568863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u="sng" dirty="0">
                <a:latin typeface="Helvetica" pitchFamily="2" charset="0"/>
              </a:rPr>
              <a:t>11 March 1948</a:t>
            </a:r>
            <a:r>
              <a:rPr lang="en-GB" sz="2400" b="1" dirty="0">
                <a:latin typeface="Helvetica" pitchFamily="2" charset="0"/>
              </a:rPr>
              <a:t> : </a:t>
            </a:r>
          </a:p>
          <a:p>
            <a:pPr algn="just"/>
            <a:r>
              <a:rPr lang="en-GB" sz="2400" dirty="0">
                <a:solidFill>
                  <a:srgbClr val="333333"/>
                </a:solidFill>
                <a:latin typeface="+mn-lt"/>
              </a:rPr>
              <a:t>A</a:t>
            </a:r>
            <a:r>
              <a:rPr lang="en-GB" sz="2400" dirty="0">
                <a:solidFill>
                  <a:srgbClr val="333333"/>
                </a:solidFill>
                <a:effectLst/>
                <a:latin typeface="+mn-lt"/>
              </a:rPr>
              <a:t> general strike was observed in the towns of East Pakistan in protest against the omission of Bangla from the languages of the Constituent Assembly. </a:t>
            </a:r>
            <a:r>
              <a:rPr lang="en-GB" sz="2400" dirty="0">
                <a:latin typeface="+mn-lt"/>
              </a:rPr>
              <a:t>Amidst processions, picketing and slogans, leaders such as </a:t>
            </a:r>
            <a:r>
              <a:rPr lang="en-GB" sz="2400" dirty="0" err="1">
                <a:latin typeface="+mn-lt"/>
              </a:rPr>
              <a:t>Shawkat</a:t>
            </a:r>
            <a:r>
              <a:rPr lang="en-GB" sz="2400" dirty="0">
                <a:latin typeface="+mn-lt"/>
              </a:rPr>
              <a:t> Ali, </a:t>
            </a:r>
            <a:r>
              <a:rPr lang="en-GB" sz="2400" dirty="0" err="1">
                <a:latin typeface="+mn-lt"/>
              </a:rPr>
              <a:t>Kazi</a:t>
            </a:r>
            <a:r>
              <a:rPr lang="en-GB" sz="2400" dirty="0">
                <a:latin typeface="+mn-lt"/>
              </a:rPr>
              <a:t> Golam Mahboob, Shamsul Huq, Oli Ahad, Sheikh Mujibur Rahman, Abdul </a:t>
            </a:r>
            <a:r>
              <a:rPr lang="en-GB" sz="2400" dirty="0" err="1">
                <a:latin typeface="+mn-lt"/>
              </a:rPr>
              <a:t>Wahed</a:t>
            </a:r>
            <a:r>
              <a:rPr lang="en-GB" sz="2400" dirty="0">
                <a:latin typeface="+mn-lt"/>
              </a:rPr>
              <a:t> and others were arrested. Student leaders, including Abdul Matin and Abdul Malek </a:t>
            </a:r>
            <a:r>
              <a:rPr lang="en-GB" sz="2400" dirty="0" err="1">
                <a:latin typeface="+mn-lt"/>
              </a:rPr>
              <a:t>Ukil</a:t>
            </a:r>
            <a:r>
              <a:rPr lang="en-GB" sz="2400" dirty="0">
                <a:latin typeface="+mn-lt"/>
              </a:rPr>
              <a:t>, also took part in the procession and picketing.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505875-5267-6620-2596-58B7147A8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416720"/>
            <a:ext cx="1763688" cy="2364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83666-C8D4-64CE-9AF8-D47EB1036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3781302"/>
            <a:ext cx="1763687" cy="23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9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F57AA-E179-F107-5589-8D1790022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88" y="188640"/>
            <a:ext cx="7416824" cy="508000"/>
          </a:xfrm>
        </p:spPr>
        <p:txBody>
          <a:bodyPr/>
          <a:lstStyle/>
          <a:p>
            <a:r>
              <a:rPr lang="en-BD" b="1" u="sng" dirty="0">
                <a:solidFill>
                  <a:schemeClr val="bg1"/>
                </a:solidFill>
              </a:rPr>
              <a:t>Background of Language Movement</a:t>
            </a:r>
            <a:endParaRPr lang="en-B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37B84-3317-A210-E911-258E63D9CDD2}"/>
              </a:ext>
            </a:extLst>
          </p:cNvPr>
          <p:cNvSpPr txBox="1"/>
          <p:nvPr/>
        </p:nvSpPr>
        <p:spPr>
          <a:xfrm>
            <a:off x="323528" y="1725648"/>
            <a:ext cx="495090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u="sng" dirty="0">
                <a:effectLst/>
                <a:latin typeface="Helvetica" pitchFamily="2" charset="0"/>
              </a:rPr>
              <a:t>1948</a:t>
            </a:r>
            <a:r>
              <a:rPr lang="en-GB" sz="2400" b="1" dirty="0">
                <a:effectLst/>
                <a:latin typeface="Helvetica" pitchFamily="2" charset="0"/>
              </a:rPr>
              <a:t> :</a:t>
            </a:r>
          </a:p>
          <a:p>
            <a:endParaRPr lang="en-GB" sz="2400" b="1" u="sng" dirty="0">
              <a:effectLst/>
              <a:latin typeface="Helvetica" pitchFamily="2" charset="0"/>
            </a:endParaRPr>
          </a:p>
          <a:p>
            <a:r>
              <a:rPr lang="en-GB" sz="2400" b="1" u="sng" dirty="0">
                <a:effectLst/>
                <a:latin typeface="Helvetica" pitchFamily="2" charset="0"/>
              </a:rPr>
              <a:t>March 21</a:t>
            </a:r>
            <a:r>
              <a:rPr lang="en-GB" sz="2400" b="1" dirty="0">
                <a:effectLst/>
                <a:latin typeface="Helvetica" pitchFamily="2" charset="0"/>
              </a:rPr>
              <a:t> :</a:t>
            </a:r>
          </a:p>
          <a:p>
            <a:endParaRPr lang="en-GB" dirty="0">
              <a:effectLst/>
              <a:latin typeface="Helvetica" pitchFamily="2" charset="0"/>
            </a:endParaRPr>
          </a:p>
          <a:p>
            <a:pPr algn="just"/>
            <a:r>
              <a:rPr lang="en-GB" sz="2400" dirty="0">
                <a:effectLst/>
                <a:latin typeface="+mn-lt"/>
              </a:rPr>
              <a:t>Md. Ali Jinnah, the Governor General of Pakistan, Declared, "Urdu and only Urdu" as the state language of Pakistan in </a:t>
            </a:r>
            <a:r>
              <a:rPr lang="en-GB" sz="2400" dirty="0" err="1">
                <a:effectLst/>
                <a:latin typeface="+mn-lt"/>
              </a:rPr>
              <a:t>Ramna</a:t>
            </a:r>
            <a:r>
              <a:rPr lang="en-GB" sz="2400" dirty="0">
                <a:effectLst/>
                <a:latin typeface="+mn-lt"/>
              </a:rPr>
              <a:t> Racecourse (Suhrawardy </a:t>
            </a:r>
            <a:r>
              <a:rPr lang="en-GB" sz="2400" dirty="0" err="1">
                <a:effectLst/>
                <a:latin typeface="+mn-lt"/>
              </a:rPr>
              <a:t>Uddan</a:t>
            </a:r>
            <a:r>
              <a:rPr lang="en-GB" sz="2400" dirty="0">
                <a:effectLst/>
                <a:latin typeface="+mn-lt"/>
              </a:rPr>
              <a:t>), Dhaka, East Pakistan.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55726-C53B-7D31-00AA-1072BE655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72" y="2094981"/>
            <a:ext cx="3437628" cy="29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9707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</TotalTime>
  <Words>860</Words>
  <Application>Microsoft Macintosh PowerPoint</Application>
  <PresentationFormat>On-screen Show (4:3)</PresentationFormat>
  <Paragraphs>96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Angsana New</vt:lpstr>
      <vt:lpstr>APPLE CHANCERY</vt:lpstr>
      <vt:lpstr>Arial</vt:lpstr>
      <vt:lpstr>Helvetica</vt:lpstr>
      <vt:lpstr>Wingdings</vt:lpstr>
      <vt:lpstr>template</vt:lpstr>
      <vt:lpstr>PowerPoint Presentation</vt:lpstr>
      <vt:lpstr>PowerPoint Presentation</vt:lpstr>
      <vt:lpstr>Background of Language Movement</vt:lpstr>
      <vt:lpstr>Background of Language Movement</vt:lpstr>
      <vt:lpstr>Background of Language Movement</vt:lpstr>
      <vt:lpstr>Background of Language Movement</vt:lpstr>
      <vt:lpstr>Background of Language Movement</vt:lpstr>
      <vt:lpstr>Background of Language Movement</vt:lpstr>
      <vt:lpstr>Background of Language Movement</vt:lpstr>
      <vt:lpstr>Background of Language Movement</vt:lpstr>
      <vt:lpstr>Background of Language Movement</vt:lpstr>
      <vt:lpstr>Background of Language Movement</vt:lpstr>
      <vt:lpstr>Background of Language Movement</vt:lpstr>
      <vt:lpstr>Significance of Language Movement</vt:lpstr>
      <vt:lpstr>Significance of Language Movement</vt:lpstr>
      <vt:lpstr>Significance of Language Movement</vt:lpstr>
      <vt:lpstr>PowerPoint Presentation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FNU LNU</cp:lastModifiedBy>
  <cp:revision>164</cp:revision>
  <dcterms:created xsi:type="dcterms:W3CDTF">2006-06-13T13:03:30Z</dcterms:created>
  <dcterms:modified xsi:type="dcterms:W3CDTF">2024-10-17T05:07:31Z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2024-10-17T05:07:31Z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7f63f5cc-56c2-414f-a9cf-f794c3a99885</vt:lpwstr>
  </property>
  <property fmtid="{D5CDD505-2E9C-101B-9397-08002B2CF9AE}" pid="7" name="MSIP_Label_defa4170-0d19-0005-0004-bc88714345d2_ActionId">
    <vt:lpwstr>be0f675a-bb18-4c37-8e8e-d795e6cbf699</vt:lpwstr>
  </property>
  <property fmtid="{D5CDD505-2E9C-101B-9397-08002B2CF9AE}" pid="8" name="MSIP_Label_defa4170-0d19-0005-0004-bc88714345d2_ContentBits">
    <vt:lpwstr>0</vt:lpwstr>
  </property>
</Properties>
</file>